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147375151" r:id="rId3"/>
    <p:sldId id="2147375152" r:id="rId4"/>
    <p:sldId id="275" r:id="rId5"/>
    <p:sldId id="2147375140" r:id="rId6"/>
    <p:sldId id="260" r:id="rId7"/>
    <p:sldId id="2147375143" r:id="rId8"/>
    <p:sldId id="2147375161" r:id="rId9"/>
    <p:sldId id="268" r:id="rId10"/>
    <p:sldId id="2147375144" r:id="rId11"/>
    <p:sldId id="2147375146" r:id="rId12"/>
    <p:sldId id="2147375145" r:id="rId13"/>
    <p:sldId id="2147375147" r:id="rId14"/>
    <p:sldId id="2147375149" r:id="rId15"/>
    <p:sldId id="2147375148" r:id="rId16"/>
    <p:sldId id="2147375150" r:id="rId17"/>
    <p:sldId id="256" r:id="rId18"/>
    <p:sldId id="2147375153" r:id="rId19"/>
    <p:sldId id="2147375154" r:id="rId20"/>
    <p:sldId id="2147375157" r:id="rId21"/>
    <p:sldId id="2147375158" r:id="rId22"/>
    <p:sldId id="2147375159" r:id="rId23"/>
    <p:sldId id="2147375155" r:id="rId24"/>
    <p:sldId id="2147375156" r:id="rId25"/>
    <p:sldId id="21473751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994E"/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577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m-rezensionen.de/2016/04/the-jungle-book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harmavers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xQFEv8HNqM01DXzdQLCy6Q" TargetMode="External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armaverse.github.io/blo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rstudio.cloud/spaces/291680" TargetMode="External"/><Relationship Id="rId4" Type="http://schemas.openxmlformats.org/officeDocument/2006/relationships/hyperlink" Target="https://posit.cloud/spaces/521669/join?access_code=YJbbj7tpemd5z2ek85LkswluMWTG3WRSc46Uhqg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5809E-FC59-2151-2F8F-D70BF49AE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9" t="253" r="596" b="-253"/>
          <a:stretch/>
        </p:blipFill>
        <p:spPr>
          <a:xfrm>
            <a:off x="0" y="0"/>
            <a:ext cx="12192000" cy="68749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8F8881-817F-5D63-ABE7-B389D1F75A92}"/>
              </a:ext>
            </a:extLst>
          </p:cNvPr>
          <p:cNvSpPr/>
          <p:nvPr/>
        </p:nvSpPr>
        <p:spPr>
          <a:xfrm>
            <a:off x="0" y="647700"/>
            <a:ext cx="2752725" cy="3686175"/>
          </a:xfrm>
          <a:prstGeom prst="rect">
            <a:avLst/>
          </a:prstGeom>
          <a:solidFill>
            <a:srgbClr val="72994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DD362-1DAE-AE01-2B5A-E94D3E0D0DEA}"/>
              </a:ext>
            </a:extLst>
          </p:cNvPr>
          <p:cNvSpPr txBox="1"/>
          <p:nvPr/>
        </p:nvSpPr>
        <p:spPr>
          <a:xfrm>
            <a:off x="390525" y="40267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Flavors of the Pharmaverse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D7CF9-CD54-8AB9-3045-BCED600FA065}"/>
              </a:ext>
            </a:extLst>
          </p:cNvPr>
          <p:cNvSpPr txBox="1"/>
          <p:nvPr/>
        </p:nvSpPr>
        <p:spPr>
          <a:xfrm>
            <a:off x="9239250" y="324534"/>
            <a:ext cx="256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WiFi</a:t>
            </a:r>
            <a:r>
              <a:rPr lang="en-US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Posit Conf 2024</a:t>
            </a:r>
          </a:p>
          <a:p>
            <a:r>
              <a:rPr lang="en-US" b="1" dirty="0">
                <a:solidFill>
                  <a:srgbClr val="404040"/>
                </a:solidFill>
                <a:latin typeface="Open Sans" panose="020B0606030504020204" pitchFamily="34" charset="0"/>
              </a:rPr>
              <a:t>Password: conf2024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1CB32D-A993-9E25-59CA-ECA6224C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F3EE565-66B9-3567-22F7-41B22D16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1232909"/>
            <a:ext cx="6708808" cy="335834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260044" y="2450414"/>
            <a:ext cx="5969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 Window/Source</a:t>
            </a:r>
          </a:p>
        </p:txBody>
      </p:sp>
    </p:spTree>
    <p:extLst>
      <p:ext uri="{BB962C8B-B14F-4D97-AF65-F5344CB8AC3E}">
        <p14:creationId xmlns:p14="http://schemas.microsoft.com/office/powerpoint/2010/main" val="19013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4591251"/>
            <a:ext cx="6708808" cy="226674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1775811" y="5262960"/>
            <a:ext cx="242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80357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919396" y="5670284"/>
            <a:ext cx="2704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6957753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852071" y="5670284"/>
            <a:ext cx="2838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276408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8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759898" y="5670284"/>
            <a:ext cx="302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880466" y="3253739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3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625244" y="1224598"/>
            <a:ext cx="5566756" cy="191761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640253" y="1871367"/>
            <a:ext cx="379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3973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383001"/>
              </p:ext>
            </p:extLst>
          </p:nvPr>
        </p:nvGraphicFramePr>
        <p:xfrm>
          <a:off x="2953789" y="1147156"/>
          <a:ext cx="6284422" cy="53235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09:20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 &amp; Welcome to the Pharmaverse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09:20 - 10:30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–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Tables &amp; ARD Intro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– ARD Based Tables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– Recap and Discussion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8766753-DD52-D846-F256-98C318D6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64" y="0"/>
            <a:ext cx="1575236" cy="15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D35D-181D-C2AC-3BAB-F0E2A455D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38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Welcome to the Pharmaverse</a:t>
            </a:r>
          </a:p>
        </p:txBody>
      </p:sp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D3CD79B0-9010-FD8F-29D9-D49D4F2C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2" y="860761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90CAE-AF12-C9D3-D972-86D18B5A9606}"/>
              </a:ext>
            </a:extLst>
          </p:cNvPr>
          <p:cNvSpPr txBox="1"/>
          <p:nvPr/>
        </p:nvSpPr>
        <p:spPr>
          <a:xfrm>
            <a:off x="1919514" y="4826452"/>
            <a:ext cx="8810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(Welcome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</a:t>
            </a:r>
            <a:r>
              <a:rPr lang="en-US" sz="1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 The Jungle starts playing somewhere off in the distance…)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60ED-6C4F-8765-422D-8CE39C81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Pharmaverse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8285AD-101D-30A6-D777-30809E9A9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https://pharmaverse.org/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Align pharma industry on a set of open source packages based in R to deliver the clinical data pipeline</a:t>
            </a:r>
          </a:p>
          <a:p>
            <a:pPr lvl="1"/>
            <a:r>
              <a:rPr lang="en-US" dirty="0"/>
              <a:t>Design, collaborate, and deliver new solutions where suitable tools do not exist (</a:t>
            </a:r>
            <a:r>
              <a:rPr lang="en-US" dirty="0" err="1"/>
              <a:t>ie</a:t>
            </a:r>
            <a:r>
              <a:rPr lang="en-US" dirty="0"/>
              <a:t> admiral)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 descr="illustration">
            <a:extLst>
              <a:ext uri="{FF2B5EF4-FFF2-40B4-BE49-F238E27FC236}">
                <a16:creationId xmlns:a16="http://schemas.microsoft.com/office/drawing/2014/main" id="{39F2CF6F-77EA-4367-837B-763EA511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670" y="232949"/>
            <a:ext cx="2760409" cy="276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5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62B1-6FD8-3EA7-04D4-6B96A222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AF76-D8CC-AB32-22CC-EE0C7E8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gender-neutral bathrooms located on levels 3,4,5,6 &amp;7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meditation/prayer room is located in 503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Available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Monday &amp; Tuesday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7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a.m. - 7p.m., Wednesday 7a.m. - 5p.m.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lactation room is located in located in 509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Available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Monday &amp; Tuesday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7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a.m. - 7p.m., Wednesday 7a.m. - 5p.m.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endParaRPr lang="en-US" sz="3200" dirty="0">
              <a:latin typeface="Calibri" panose="020F0502020204030204" pitchFamily="34" charset="0"/>
            </a:endParaRPr>
          </a:p>
          <a:p>
            <a:pPr lvl="1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7F7EF-F6A4-EADD-B040-5F78E51AD7A2}"/>
              </a:ext>
            </a:extLst>
          </p:cNvPr>
          <p:cNvSpPr txBox="1"/>
          <p:nvPr/>
        </p:nvSpPr>
        <p:spPr>
          <a:xfrm>
            <a:off x="9239250" y="324534"/>
            <a:ext cx="256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WiFi</a:t>
            </a:r>
            <a:r>
              <a:rPr lang="en-US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: Posit Conf 2024</a:t>
            </a:r>
          </a:p>
          <a:p>
            <a:r>
              <a:rPr lang="en-US" b="1" dirty="0">
                <a:solidFill>
                  <a:srgbClr val="404040"/>
                </a:solidFill>
                <a:latin typeface="Open Sans" panose="020B0606030504020204" pitchFamily="34" charset="0"/>
              </a:rPr>
              <a:t>Password: conf2024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48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" name="Picture 20">
            <a:extLst>
              <a:ext uri="{FF2B5EF4-FFF2-40B4-BE49-F238E27FC236}">
                <a16:creationId xmlns:a16="http://schemas.microsoft.com/office/drawing/2014/main" id="{CE4E3FFB-0859-819F-C52E-11FCF37B7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421" y="4183967"/>
            <a:ext cx="103435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373976-3A55-AB56-174C-84D3897D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E2E Clinical Reporting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642EA-4A7B-BFA1-2606-9746264BC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5150"/>
          </a:xfrm>
        </p:spPr>
        <p:txBody>
          <a:bodyPr/>
          <a:lstStyle/>
          <a:p>
            <a:r>
              <a:rPr lang="en-US" dirty="0"/>
              <a:t>https://pharmaverse.org/e2eclinical/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2E17D7-2FAC-8F30-D30D-352F269F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7" y="381597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EC8E717-1329-4199-CCB9-BE6044BEC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1" y="2616164"/>
            <a:ext cx="1142174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2F8420-ED23-1115-8B18-CF84BB08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23" y="2616164"/>
            <a:ext cx="102719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EB9C2E9-688F-5DD6-2AC3-F3C3D4D2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71" y="4102512"/>
            <a:ext cx="102719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0DE65966-50B9-428D-006A-F4F53F41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57" y="2712443"/>
            <a:ext cx="102719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B436495F-5490-A1D7-8E35-6B8A6F38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94" y="4095192"/>
            <a:ext cx="102719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18F49A26-4A33-88D0-E09B-805F70B7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73" y="4023360"/>
            <a:ext cx="102884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AA4AA12A-F795-143B-E754-5AF60B98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81" y="5586232"/>
            <a:ext cx="102884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8226A66-3603-4C66-596F-46CBD4BE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00" y="2944585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9582C289-3C94-07CF-FFB7-C9925C834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555" y="3269233"/>
            <a:ext cx="118674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E39BB9FE-5114-5E6B-B528-41D2A809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733" y="2259991"/>
            <a:ext cx="1029673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0469F407-0CF2-43F8-5925-C439AE76B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20" y="2715571"/>
            <a:ext cx="102993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>
            <a:extLst>
              <a:ext uri="{FF2B5EF4-FFF2-40B4-BE49-F238E27FC236}">
                <a16:creationId xmlns:a16="http://schemas.microsoft.com/office/drawing/2014/main" id="{26A49870-2060-21BE-F1B6-FE2133EF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069" y="5372687"/>
            <a:ext cx="1028849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1BCE47F5-CFA2-6EDE-308F-F1141E81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57" y="1755865"/>
            <a:ext cx="102719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AC512C44-0030-DC09-9192-61730F70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406" y="3847708"/>
            <a:ext cx="102712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BFB91C37-048F-BCC3-5C37-EE5D35BA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47" y="5372687"/>
            <a:ext cx="1027197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EF1D754B-BC71-8351-B8C5-B407D45A1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281" y="5574595"/>
            <a:ext cx="102692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88207031-B400-250A-A93B-9EBE7A9C2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58" y="5372687"/>
            <a:ext cx="1027198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id="{74247A29-BA0D-12EC-D33F-CF7C761B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25" y="5033739"/>
            <a:ext cx="1026922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5BDB83-EE6F-6977-9158-EFC01F23B3E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99495" y="5194122"/>
            <a:ext cx="104369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486F28-AEC2-48FA-CBE5-0B1C0439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812564"/>
            <a:ext cx="10229850" cy="10953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6DA9FF-96CE-6439-259E-6E4D9BB3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646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Not to give anyone ideas, but it is not a “verse” like </a:t>
            </a:r>
            <a:r>
              <a:rPr lang="en-US" dirty="0" err="1"/>
              <a:t>tidyverse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0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F8CD-453A-F708-991C-8635125D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working on a similar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F38E-146B-D89B-981C-C505AC2B2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Standards (</a:t>
            </a:r>
            <a:r>
              <a:rPr lang="en-US" dirty="0" err="1"/>
              <a:t>ie</a:t>
            </a:r>
            <a:r>
              <a:rPr lang="en-US" dirty="0"/>
              <a:t> CDISC) means standard tools can be created and shared</a:t>
            </a:r>
          </a:p>
          <a:p>
            <a:endParaRPr lang="en-US" dirty="0"/>
          </a:p>
          <a:p>
            <a:r>
              <a:rPr lang="en-US" dirty="0"/>
              <a:t>Collaboration in the “post competitive” space means everyone has access to free solutions</a:t>
            </a:r>
          </a:p>
          <a:p>
            <a:endParaRPr lang="en-US" dirty="0"/>
          </a:p>
          <a:p>
            <a:r>
              <a:rPr lang="en-US" dirty="0"/>
              <a:t>Team and Regulators seeing consistent packages being used across multiple teams speeds up development and review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5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5082-FEC3-29D1-9B3D-2559F447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FALSE?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6D0D7C-6EA3-7F21-EDAE-8263081E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89842"/>
              </p:ext>
            </p:extLst>
          </p:nvPr>
        </p:nvGraphicFramePr>
        <p:xfrm>
          <a:off x="619124" y="1895474"/>
          <a:ext cx="10734676" cy="40341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212934">
                  <a:extLst>
                    <a:ext uri="{9D8B030D-6E8A-4147-A177-3AD203B41FA5}">
                      <a16:colId xmlns:a16="http://schemas.microsoft.com/office/drawing/2014/main" val="3071093018"/>
                    </a:ext>
                  </a:extLst>
                </a:gridCol>
                <a:gridCol w="1521742">
                  <a:extLst>
                    <a:ext uri="{9D8B030D-6E8A-4147-A177-3AD203B41FA5}">
                      <a16:colId xmlns:a16="http://schemas.microsoft.com/office/drawing/2014/main" val="1933517924"/>
                    </a:ext>
                  </a:extLst>
                </a:gridCol>
              </a:tblGrid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makes decisions on how R should be used in the pharma space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146554074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serves as a source of information on available R packages that help with the Clinical Data Workflow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77151599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allows commercial interests from Collaborators to drive decisions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1157415432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The scope of Pharmaverse starts at STDM and ends at TLF creation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2913233120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does not require you to be part of it use the tools coming from it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261052556"/>
                  </a:ext>
                </a:extLst>
              </a:tr>
              <a:tr h="534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Pharmaverse packages need to be reviewed by your own GXP process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9525" marT="9525" marB="0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9525" marT="9525" marB="0" anchor="b"/>
                </a:tc>
                <a:extLst>
                  <a:ext uri="{0D108BD9-81ED-4DB2-BD59-A6C34878D82A}">
                    <a16:rowId xmlns:a16="http://schemas.microsoft.com/office/drawing/2014/main" val="3931964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1359627-0729-0D60-4041-CDABE54B2EB7}"/>
              </a:ext>
            </a:extLst>
          </p:cNvPr>
          <p:cNvSpPr txBox="1"/>
          <p:nvPr/>
        </p:nvSpPr>
        <p:spPr>
          <a:xfrm>
            <a:off x="9801222" y="1959617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FALSE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65BA7-7859-DC50-577F-88999401D6DC}"/>
              </a:ext>
            </a:extLst>
          </p:cNvPr>
          <p:cNvSpPr txBox="1"/>
          <p:nvPr/>
        </p:nvSpPr>
        <p:spPr>
          <a:xfrm>
            <a:off x="9801215" y="2844445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4D59F-11AD-9644-7F65-8767B8067DF3}"/>
              </a:ext>
            </a:extLst>
          </p:cNvPr>
          <p:cNvSpPr txBox="1"/>
          <p:nvPr/>
        </p:nvSpPr>
        <p:spPr>
          <a:xfrm>
            <a:off x="9801216" y="3513956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FALSE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126CF-ECF2-4508-8B2E-A9B14CC67402}"/>
              </a:ext>
            </a:extLst>
          </p:cNvPr>
          <p:cNvSpPr txBox="1"/>
          <p:nvPr/>
        </p:nvSpPr>
        <p:spPr>
          <a:xfrm>
            <a:off x="9801217" y="4178937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u="none" strike="noStrike" dirty="0">
                <a:solidFill>
                  <a:srgbClr val="FF0000"/>
                </a:solidFill>
                <a:effectLst/>
              </a:rPr>
              <a:t>FALSE</a:t>
            </a:r>
            <a:endParaRPr lang="en-US" sz="2400" b="0" i="0" u="none" strike="noStrike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52CD2D-0F15-91F0-FB31-4333B997D6D1}"/>
              </a:ext>
            </a:extLst>
          </p:cNvPr>
          <p:cNvSpPr txBox="1"/>
          <p:nvPr/>
        </p:nvSpPr>
        <p:spPr>
          <a:xfrm>
            <a:off x="9801218" y="4799860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6F25A-EC75-2CA2-4F1B-CBA164E2CD23}"/>
              </a:ext>
            </a:extLst>
          </p:cNvPr>
          <p:cNvSpPr txBox="1"/>
          <p:nvPr/>
        </p:nvSpPr>
        <p:spPr>
          <a:xfrm>
            <a:off x="9801215" y="5484474"/>
            <a:ext cx="147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400" b="0" i="0" u="none" strike="noStrike" dirty="0">
                <a:solidFill>
                  <a:srgbClr val="00B0F0"/>
                </a:solidFill>
                <a:effectLst/>
                <a:latin typeface="Calibri" panose="020F0502020204030204" pitchFamily="34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1400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AEA1-5DD5-0488-5EAE-3A3EBDE5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6BF7E-FC56-2768-9DB8-B475FC14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Website:</a:t>
            </a:r>
          </a:p>
          <a:p>
            <a:pPr lvl="1"/>
            <a:r>
              <a:rPr lang="en-US" sz="2000" dirty="0"/>
              <a:t>Pharmaverse.org</a:t>
            </a:r>
          </a:p>
          <a:p>
            <a:r>
              <a:rPr lang="en-US" sz="2400" dirty="0"/>
              <a:t>R packages and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https://github.com/pharmaverse/</a:t>
            </a:r>
            <a:endParaRPr lang="en-US" sz="2000" dirty="0"/>
          </a:p>
          <a:p>
            <a:r>
              <a:rPr lang="en-US" sz="2400" dirty="0" err="1"/>
              <a:t>Youtube</a:t>
            </a:r>
            <a:r>
              <a:rPr lang="en-US" sz="2400" dirty="0"/>
              <a:t> Channel </a:t>
            </a:r>
          </a:p>
          <a:p>
            <a:pPr lvl="1"/>
            <a:r>
              <a:rPr lang="en-US" sz="2000" dirty="0">
                <a:hlinkClick r:id="rId3"/>
              </a:rPr>
              <a:t>https://www.youtube.com/channel/UCxQFEv8HNqM01DXzdQLCy6Q</a:t>
            </a:r>
            <a:endParaRPr lang="en-US" sz="2000" dirty="0"/>
          </a:p>
          <a:p>
            <a:r>
              <a:rPr lang="en-US" sz="2400" dirty="0"/>
              <a:t>Blog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https://pharmaverse.github.io/blog/</a:t>
            </a:r>
            <a:endParaRPr lang="en-US" sz="2000" dirty="0"/>
          </a:p>
          <a:p>
            <a:r>
              <a:rPr lang="en-US" sz="2400" dirty="0"/>
              <a:t>Community</a:t>
            </a:r>
          </a:p>
          <a:p>
            <a:pPr lvl="1"/>
            <a:r>
              <a:rPr lang="en-US" sz="2000" dirty="0"/>
              <a:t>pharmaverse.slack.com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627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AC31-C624-9B4B-526A-8FE03100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get started into the Pharmaverse!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2748F-8293-E49C-445E-4BCD2E5C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809" y="1790955"/>
            <a:ext cx="3840381" cy="3810045"/>
          </a:xfrm>
          <a:prstGeom prst="rect">
            <a:avLst/>
          </a:prstGeom>
        </p:spPr>
      </p:pic>
      <p:pic>
        <p:nvPicPr>
          <p:cNvPr id="5" name="Picture 2" descr="illustration">
            <a:extLst>
              <a:ext uri="{FF2B5EF4-FFF2-40B4-BE49-F238E27FC236}">
                <a16:creationId xmlns:a16="http://schemas.microsoft.com/office/drawing/2014/main" id="{32BFFEA3-6753-5E1F-214B-A115201E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66" y="2749508"/>
            <a:ext cx="1896068" cy="18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61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9188-3338-0060-F1CC-55183825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0658-5637-A39E-6F52-6EC8A271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who do not wish to be photographed have red lanyards; please note everyone's lanyard colors before taking a photo and respect their choices.</a:t>
            </a:r>
          </a:p>
          <a:p>
            <a:endParaRPr lang="en-US" dirty="0"/>
          </a:p>
          <a:p>
            <a:r>
              <a:rPr lang="en-US" dirty="0"/>
              <a:t>The Code of Conduct and COVID policies can be found at: </a:t>
            </a:r>
            <a:r>
              <a:rPr lang="en-US" b="1" dirty="0"/>
              <a:t>https://posit.co/code-of-conduct/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Please review them carefully. </a:t>
            </a:r>
          </a:p>
          <a:p>
            <a:pPr lvl="1"/>
            <a:r>
              <a:rPr lang="en-US" dirty="0"/>
              <a:t>You can report Code of Conduct violations in person, by email, or by phone. Please see the policy linked above for contact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dirty="0"/>
              <a:t>Learn about what the Pharmaverse is</a:t>
            </a:r>
          </a:p>
          <a:p>
            <a:endParaRPr lang="en-GB" dirty="0"/>
          </a:p>
          <a:p>
            <a:r>
              <a:rPr lang="en-GB" dirty="0"/>
              <a:t>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 from SDTM</a:t>
            </a:r>
          </a:p>
          <a:p>
            <a:pPr lvl="1"/>
            <a:r>
              <a:rPr lang="en-US" dirty="0"/>
              <a:t>Multiple ways to create tables</a:t>
            </a:r>
          </a:p>
          <a:p>
            <a:pPr lvl="1"/>
            <a:r>
              <a:rPr lang="en-US" dirty="0"/>
              <a:t>Learn about ARD’s</a:t>
            </a:r>
          </a:p>
          <a:p>
            <a:pPr lvl="1"/>
            <a:endParaRPr lang="en-GB" dirty="0"/>
          </a:p>
          <a:p>
            <a:r>
              <a:rPr lang="en-GB" dirty="0"/>
              <a:t>Hands-on Exercises &amp; Discussions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05 August 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questions!</a:t>
            </a:r>
          </a:p>
          <a:p>
            <a:endParaRPr lang="en-US" dirty="0"/>
          </a:p>
          <a:p>
            <a:r>
              <a:rPr lang="en-US" dirty="0"/>
              <a:t>Be respectful to each other and yourself</a:t>
            </a:r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0388" cy="4351338"/>
          </a:xfrm>
        </p:spPr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August 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898994-13C4-430D-CCE6-912A18BFC4D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506039" y="1825625"/>
            <a:ext cx="6152561" cy="3729041"/>
            <a:chOff x="5506039" y="1825625"/>
            <a:chExt cx="6152561" cy="3729041"/>
          </a:xfrm>
        </p:grpSpPr>
        <p:pic>
          <p:nvPicPr>
            <p:cNvPr id="1030" name="Picture 6" descr="Headshot of Daniel Sjoberg">
              <a:extLst>
                <a:ext uri="{FF2B5EF4-FFF2-40B4-BE49-F238E27FC236}">
                  <a16:creationId xmlns:a16="http://schemas.microsoft.com/office/drawing/2014/main" id="{882B6094-BF56-B293-1A1B-337EFDF3DF1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1825625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eadshot of Becca Krouse">
              <a:extLst>
                <a:ext uri="{FF2B5EF4-FFF2-40B4-BE49-F238E27FC236}">
                  <a16:creationId xmlns:a16="http://schemas.microsoft.com/office/drawing/2014/main" id="{08F04404-6067-494E-AAEE-FAE94583C7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6039" y="1825625"/>
              <a:ext cx="188536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eadshot of Ellis Hughes">
              <a:extLst>
                <a:ext uri="{FF2B5EF4-FFF2-40B4-BE49-F238E27FC236}">
                  <a16:creationId xmlns:a16="http://schemas.microsoft.com/office/drawing/2014/main" id="{CDF71660-8214-8EA4-F7A4-F2A02B8B7DB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5474" y="3725866"/>
              <a:ext cx="190627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eadshot of Andrew Bates">
              <a:extLst>
                <a:ext uri="{FF2B5EF4-FFF2-40B4-BE49-F238E27FC236}">
                  <a16:creationId xmlns:a16="http://schemas.microsoft.com/office/drawing/2014/main" id="{8A4714B4-43D3-15E8-404B-AD8CB10F7C8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9800" y="1825625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Casey Aguilar-Gervase, M.S.">
              <a:extLst>
                <a:ext uri="{FF2B5EF4-FFF2-40B4-BE49-F238E27FC236}">
                  <a16:creationId xmlns:a16="http://schemas.microsoft.com/office/drawing/2014/main" id="{293FAA9A-1E98-DA1A-2B95-8487ABF8296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085" y="2974183"/>
              <a:ext cx="9525" cy="9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B7D453C5-33A7-CAFB-23C8-A26DCC459C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769" y="3725866"/>
              <a:ext cx="1828800" cy="18288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6CB1CE-79E6-9944-F3FB-707C06DC1689}"/>
              </a:ext>
            </a:extLst>
          </p:cNvPr>
          <p:cNvSpPr txBox="1"/>
          <p:nvPr/>
        </p:nvSpPr>
        <p:spPr>
          <a:xfrm>
            <a:off x="5701006" y="1384852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Becca Krouse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82F36-C216-B460-0B84-A754217548F8}"/>
              </a:ext>
            </a:extLst>
          </p:cNvPr>
          <p:cNvSpPr txBox="1"/>
          <p:nvPr/>
        </p:nvSpPr>
        <p:spPr>
          <a:xfrm>
            <a:off x="7760493" y="1364215"/>
            <a:ext cx="17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Daniel Sjoberg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39A8E-5025-3A86-91DF-8D17E09C2A36}"/>
              </a:ext>
            </a:extLst>
          </p:cNvPr>
          <p:cNvSpPr txBox="1"/>
          <p:nvPr/>
        </p:nvSpPr>
        <p:spPr>
          <a:xfrm>
            <a:off x="9894093" y="1385133"/>
            <a:ext cx="17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Andrew Bates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EED07-2F46-A61A-6D8C-3BA4A3C47C81}"/>
              </a:ext>
            </a:extLst>
          </p:cNvPr>
          <p:cNvSpPr txBox="1"/>
          <p:nvPr/>
        </p:nvSpPr>
        <p:spPr>
          <a:xfrm>
            <a:off x="6638516" y="5626107"/>
            <a:ext cx="170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Ellis Hughes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5C0A1-8376-0719-15FD-4776A192A075}"/>
              </a:ext>
            </a:extLst>
          </p:cNvPr>
          <p:cNvSpPr txBox="1"/>
          <p:nvPr/>
        </p:nvSpPr>
        <p:spPr>
          <a:xfrm>
            <a:off x="8481366" y="5626107"/>
            <a:ext cx="228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Casey Aguilar-Gervase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Meet the people around you!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August 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2719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Who are you?! Now we want to meet you!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05 August 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AF603-3FCE-C9B8-7A2F-A5829B4998C4}"/>
              </a:ext>
            </a:extLst>
          </p:cNvPr>
          <p:cNvSpPr txBox="1"/>
          <p:nvPr/>
        </p:nvSpPr>
        <p:spPr>
          <a:xfrm>
            <a:off x="6096001" y="1668282"/>
            <a:ext cx="55023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800" dirty="0"/>
              <a:t>Pharma Experience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CDISC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TLF Generation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10160-155E-D98A-3E1D-31E55E08A3FD}"/>
              </a:ext>
            </a:extLst>
          </p:cNvPr>
          <p:cNvSpPr txBox="1"/>
          <p:nvPr/>
        </p:nvSpPr>
        <p:spPr>
          <a:xfrm>
            <a:off x="593668" y="1668282"/>
            <a:ext cx="55023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2800" dirty="0"/>
              <a:t>R Experience?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Never used R?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2 years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5 years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Used </a:t>
            </a:r>
            <a:r>
              <a:rPr lang="en-GB" sz="2800" dirty="0" err="1"/>
              <a:t>Tidyverse</a:t>
            </a:r>
            <a:r>
              <a:rPr lang="en-GB" sz="2800" dirty="0"/>
              <a:t>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2800" dirty="0"/>
              <a:t>Used Pharmaverse Packages?</a:t>
            </a:r>
          </a:p>
          <a:p>
            <a:pPr lvl="1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6218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1322" y="2528296"/>
            <a:ext cx="8049355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Posit Cloud</a:t>
            </a:r>
            <a:r>
              <a:rPr lang="en-GB" dirty="0"/>
              <a:t> </a:t>
            </a:r>
            <a:r>
              <a:rPr lang="en-GB" sz="1100" dirty="0"/>
              <a:t>(</a:t>
            </a:r>
            <a:r>
              <a:rPr lang="en-US" sz="1100" dirty="0"/>
              <a:t>https://bit.ly/posit_2024_Pharmaverse)</a:t>
            </a:r>
            <a:endParaRPr lang="en-GB" sz="1100" dirty="0">
              <a:hlinkClick r:id="rId5"/>
            </a:endParaRP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GitHub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https://github.com/posit-conf-2024/pharmaverse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26" name="Picture 2" descr="RStudio Community Site Assets - meta - Posit Community">
            <a:extLst>
              <a:ext uri="{FF2B5EF4-FFF2-40B4-BE49-F238E27FC236}">
                <a16:creationId xmlns:a16="http://schemas.microsoft.com/office/drawing/2014/main" id="{A2C3FBDA-B225-3164-1F4E-CFABEFE1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82" y="685740"/>
            <a:ext cx="4168588" cy="6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7289A-B905-F7B9-5D91-5F7F14B09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6764" y="0"/>
            <a:ext cx="1575236" cy="15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731</Words>
  <Application>Microsoft Office PowerPoint</Application>
  <PresentationFormat>Widescreen</PresentationFormat>
  <Paragraphs>157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Office Theme</vt:lpstr>
      <vt:lpstr>PowerPoint Presentation</vt:lpstr>
      <vt:lpstr>Information</vt:lpstr>
      <vt:lpstr>Conduct</vt:lpstr>
      <vt:lpstr>What to expect from this workshop</vt:lpstr>
      <vt:lpstr>Workshop Expectations</vt:lpstr>
      <vt:lpstr>Workshop Instructors</vt:lpstr>
      <vt:lpstr>Who are you?! </vt:lpstr>
      <vt:lpstr>Who are you?! Now we want to meet you!</vt:lpstr>
      <vt:lpstr>Our environment: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the Pharmaverse</vt:lpstr>
      <vt:lpstr>Pharmaverse</vt:lpstr>
      <vt:lpstr>E2E Clinical Reporting Packages</vt:lpstr>
      <vt:lpstr>PowerPoint Presentation</vt:lpstr>
      <vt:lpstr>Industry working on a similar goal</vt:lpstr>
      <vt:lpstr>TRUE or FALSE? </vt:lpstr>
      <vt:lpstr>Resources</vt:lpstr>
      <vt:lpstr>Lets get started into the Pharmaverse!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and Contributing to The Pharmaverse for Clinical Trial Reporting in R</dc:title>
  <dc:creator>Ellis Hughes</dc:creator>
  <cp:lastModifiedBy>Ellis Hughes</cp:lastModifiedBy>
  <cp:revision>24</cp:revision>
  <dcterms:created xsi:type="dcterms:W3CDTF">2023-09-07T21:22:36Z</dcterms:created>
  <dcterms:modified xsi:type="dcterms:W3CDTF">2024-08-05T17:14:29Z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2024-07-31T20:23:11Z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d5e30db0-f6db-42e3-9033-45ff4ce45d47</vt:lpwstr>
  </property>
  <property fmtid="{D5CDD505-2E9C-101B-9397-08002B2CF9AE}" pid="8" name="MSIP_Label_bea66b2b-af80-48b6-873b-d341d3035cfa_ContentBits">
    <vt:lpwstr>0</vt:lpwstr>
  </property>
</Properties>
</file>